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sldIdLst>
    <p:sldId id="269" r:id="rId5"/>
    <p:sldId id="270" r:id="rId6"/>
    <p:sldId id="272" r:id="rId7"/>
    <p:sldId id="271" r:id="rId8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7A49D5B-3CF7-A907-525E-5BE7C9831AF2}" name="Yukie Ichihara" initials="YI" userId="S::yukie.ichihara@jp.adecco.com::f2813a29-8bef-486b-bf35-6736cf893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130E"/>
    <a:srgbClr val="FFE1E1"/>
    <a:srgbClr val="003399"/>
    <a:srgbClr val="FF3300"/>
    <a:srgbClr val="FFE5E5"/>
    <a:srgbClr val="FF7C80"/>
    <a:srgbClr val="FFCCCC"/>
    <a:srgbClr val="002B82"/>
    <a:srgbClr val="FF99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857176-B502-4406-AB67-56DB737093B5}" v="1" dt="2025-12-24T07:06:01.7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19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kie Ichihara" userId="f2813a29-8bef-486b-bf35-6736cf893964" providerId="ADAL" clId="{14857176-B502-4406-AB67-56DB737093B5}"/>
    <pc:docChg chg="delSld modSld">
      <pc:chgData name="Yukie Ichihara" userId="f2813a29-8bef-486b-bf35-6736cf893964" providerId="ADAL" clId="{14857176-B502-4406-AB67-56DB737093B5}" dt="2025-12-24T07:07:39.632" v="24" actId="2696"/>
      <pc:docMkLst>
        <pc:docMk/>
      </pc:docMkLst>
      <pc:sldChg chg="del">
        <pc:chgData name="Yukie Ichihara" userId="f2813a29-8bef-486b-bf35-6736cf893964" providerId="ADAL" clId="{14857176-B502-4406-AB67-56DB737093B5}" dt="2025-12-24T07:07:39.632" v="24" actId="2696"/>
        <pc:sldMkLst>
          <pc:docMk/>
          <pc:sldMk cId="3712102386" sldId="256"/>
        </pc:sldMkLst>
      </pc:sldChg>
      <pc:sldChg chg="addSp modSp mod">
        <pc:chgData name="Yukie Ichihara" userId="f2813a29-8bef-486b-bf35-6736cf893964" providerId="ADAL" clId="{14857176-B502-4406-AB67-56DB737093B5}" dt="2025-12-24T07:07:20.527" v="23" actId="1076"/>
        <pc:sldMkLst>
          <pc:docMk/>
          <pc:sldMk cId="1185898795" sldId="269"/>
        </pc:sldMkLst>
        <pc:spChg chg="add mod">
          <ac:chgData name="Yukie Ichihara" userId="f2813a29-8bef-486b-bf35-6736cf893964" providerId="ADAL" clId="{14857176-B502-4406-AB67-56DB737093B5}" dt="2025-12-24T07:07:04.345" v="21" actId="113"/>
          <ac:spMkLst>
            <pc:docMk/>
            <pc:sldMk cId="1185898795" sldId="269"/>
            <ac:spMk id="2" creationId="{0A81C6C5-1FDD-D5C1-8358-25C679C3FEC4}"/>
          </ac:spMkLst>
        </pc:spChg>
        <pc:spChg chg="add mod ord">
          <ac:chgData name="Yukie Ichihara" userId="f2813a29-8bef-486b-bf35-6736cf893964" providerId="ADAL" clId="{14857176-B502-4406-AB67-56DB737093B5}" dt="2025-12-24T07:07:13.663" v="22" actId="2085"/>
          <ac:spMkLst>
            <pc:docMk/>
            <pc:sldMk cId="1185898795" sldId="269"/>
            <ac:spMk id="3" creationId="{9AF2C421-B48B-588D-E017-5B5340B5C9F5}"/>
          </ac:spMkLst>
        </pc:spChg>
        <pc:spChg chg="mod">
          <ac:chgData name="Yukie Ichihara" userId="f2813a29-8bef-486b-bf35-6736cf893964" providerId="ADAL" clId="{14857176-B502-4406-AB67-56DB737093B5}" dt="2025-12-24T07:07:20.527" v="23" actId="1076"/>
          <ac:spMkLst>
            <pc:docMk/>
            <pc:sldMk cId="1185898795" sldId="269"/>
            <ac:spMk id="104" creationId="{254B4908-46BF-13DE-B96F-5A40CFC7750E}"/>
          </ac:spMkLst>
        </pc:spChg>
        <pc:graphicFrameChg chg="mod">
          <ac:chgData name="Yukie Ichihara" userId="f2813a29-8bef-486b-bf35-6736cf893964" providerId="ADAL" clId="{14857176-B502-4406-AB67-56DB737093B5}" dt="2025-12-24T07:07:20.527" v="23" actId="1076"/>
          <ac:graphicFrameMkLst>
            <pc:docMk/>
            <pc:sldMk cId="1185898795" sldId="269"/>
            <ac:graphicFrameMk id="103" creationId="{2C199EBA-E15D-75B7-1C1B-E9086DF3181B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0344-E96C-4253-A599-3CFE836D1309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F2C21-83E2-4DCD-ABAE-63BA18B3F6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5196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0344-E96C-4253-A599-3CFE836D1309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F2C21-83E2-4DCD-ABAE-63BA18B3F6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6334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0344-E96C-4253-A599-3CFE836D1309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F2C21-83E2-4DCD-ABAE-63BA18B3F6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7659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0344-E96C-4253-A599-3CFE836D1309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F2C21-83E2-4DCD-ABAE-63BA18B3F6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5592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0344-E96C-4253-A599-3CFE836D1309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F2C21-83E2-4DCD-ABAE-63BA18B3F6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7042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0344-E96C-4253-A599-3CFE836D1309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F2C21-83E2-4DCD-ABAE-63BA18B3F6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2728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0344-E96C-4253-A599-3CFE836D1309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F2C21-83E2-4DCD-ABAE-63BA18B3F6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9958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0344-E96C-4253-A599-3CFE836D1309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F2C21-83E2-4DCD-ABAE-63BA18B3F6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774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0344-E96C-4253-A599-3CFE836D1309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F2C21-83E2-4DCD-ABAE-63BA18B3F6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9564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0344-E96C-4253-A599-3CFE836D1309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F2C21-83E2-4DCD-ABAE-63BA18B3F6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8336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0344-E96C-4253-A599-3CFE836D1309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F2C21-83E2-4DCD-ABAE-63BA18B3F6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2577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380344-E96C-4253-A599-3CFE836D1309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9F2C21-83E2-4DCD-ABAE-63BA18B3F6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7328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AF2C421-B48B-588D-E017-5B5340B5C9F5}"/>
              </a:ext>
            </a:extLst>
          </p:cNvPr>
          <p:cNvSpPr/>
          <p:nvPr/>
        </p:nvSpPr>
        <p:spPr>
          <a:xfrm>
            <a:off x="0" y="0"/>
            <a:ext cx="6858000" cy="6096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103" name="コンテンツ プレースホルダー 102">
            <a:extLst>
              <a:ext uri="{FF2B5EF4-FFF2-40B4-BE49-F238E27FC236}">
                <a16:creationId xmlns:a16="http://schemas.microsoft.com/office/drawing/2014/main" id="{2C199EBA-E15D-75B7-1C1B-E9086DF318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155448"/>
              </p:ext>
            </p:extLst>
          </p:nvPr>
        </p:nvGraphicFramePr>
        <p:xfrm>
          <a:off x="392054" y="1086861"/>
          <a:ext cx="6060598" cy="4465456"/>
        </p:xfrm>
        <a:graphic>
          <a:graphicData uri="http://schemas.openxmlformats.org/drawingml/2006/table">
            <a:tbl>
              <a:tblPr firstRow="1" firstCol="1" bandRow="1"/>
              <a:tblGrid>
                <a:gridCol w="6060598">
                  <a:extLst>
                    <a:ext uri="{9D8B030D-6E8A-4147-A177-3AD203B41FA5}">
                      <a16:colId xmlns:a16="http://schemas.microsoft.com/office/drawing/2014/main" val="2008986180"/>
                    </a:ext>
                  </a:extLst>
                </a:gridCol>
              </a:tblGrid>
              <a:tr h="404066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ja-JP" sz="800" kern="100" dirty="0">
                        <a:effectLst/>
                        <a:latin typeface="游明朝" panose="02020400000000000000" pitchFamily="18" charset="-128"/>
                        <a:ea typeface="BIZ UDPゴシック" panose="020B0400000000000000" pitchFamily="50" charset="-128"/>
                        <a:cs typeface="Arial" panose="020B0604020202020204" pitchFamily="3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○○○○○○○株式会社　「カスタマーハラスメントに対する基本方針」</a:t>
                      </a:r>
                      <a:endParaRPr lang="en-US" altLang="ja-JP" sz="800" kern="100" dirty="0">
                        <a:effectLst/>
                        <a:latin typeface="游明朝" panose="02020400000000000000" pitchFamily="18" charset="-128"/>
                        <a:ea typeface="BIZ UDPゴシック" panose="020B0400000000000000" pitchFamily="50" charset="-128"/>
                        <a:cs typeface="Arial" panose="020B0604020202020204" pitchFamily="34" charset="0"/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ja-JP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1</a:t>
                      </a: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　はじめに</a:t>
                      </a:r>
                    </a:p>
                    <a:p>
                      <a:pPr algn="l">
                        <a:buNone/>
                      </a:pP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当社は、○○（自社の理念）という基本理念の下、安全・安心なサービスを提供するため、お客様の要望に真摯に対応し、より満足度の高いサービスの提供に向けて取り組んでいます。また、お客様からお寄せいただくご意見・ご要望は、当組合員のサービスの改善・品質向上において、大変貴重な機会と考えております。</a:t>
                      </a:r>
                    </a:p>
                    <a:p>
                      <a:pPr algn="l">
                        <a:buNone/>
                      </a:pP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一方、一部のお客様の要求や言動の中には、就業者の人格を否定する暴言、脅迫、暴力など、就業者の尊厳を傷つけるものもございます。こうした社会通念に照らして著しく不当である行為は、就業者の就業環境を悪化させるだけでなく、安全・安心なサービスの提供にも悪影響を及ぼしかねない重大な問題であります。</a:t>
                      </a:r>
                    </a:p>
                    <a:p>
                      <a:pPr algn="l">
                        <a:buNone/>
                      </a:pP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就業者の安全な就業環境を確保することで、就業者が安心して業務に取り組むことが可能となり、ひいては、お客様との関係をより良いものとすることにつながると考え、○○○○○○○株式会社における「カスタマーハラスメントに対する基本方針」を定めました。</a:t>
                      </a:r>
                    </a:p>
                    <a:p>
                      <a:pPr algn="l">
                        <a:buNone/>
                      </a:pPr>
                      <a:r>
                        <a:rPr lang="en-US" altLang="ja-JP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2</a:t>
                      </a: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　当社におけるカスタマーハラスメントの定義</a:t>
                      </a:r>
                    </a:p>
                    <a:p>
                      <a:pPr algn="l">
                        <a:buNone/>
                      </a:pP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当者では、カスタマーハラスメントを「お客様から就業者に対して行われる著しい迷惑行為であって、就業者の就業環境を害するもの」と定義します。　</a:t>
                      </a:r>
                    </a:p>
                    <a:p>
                      <a:pPr algn="l">
                        <a:buNone/>
                      </a:pP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具体的には、以下のような行為を指します。あくまで例示であり、これらに限られるものではありません。</a:t>
                      </a:r>
                    </a:p>
                    <a:p>
                      <a:pPr algn="l">
                        <a:buNone/>
                      </a:pP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altLang="ja-JP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•</a:t>
                      </a: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暴力行為</a:t>
                      </a:r>
                    </a:p>
                    <a:p>
                      <a:pPr algn="l">
                        <a:buNone/>
                      </a:pP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altLang="ja-JP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•</a:t>
                      </a: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暴言・侮辱・誹謗中傷</a:t>
                      </a:r>
                    </a:p>
                    <a:p>
                      <a:pPr algn="l">
                        <a:buNone/>
                      </a:pP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altLang="ja-JP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•</a:t>
                      </a: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威嚇・脅迫</a:t>
                      </a:r>
                    </a:p>
                    <a:p>
                      <a:pPr algn="l">
                        <a:buNone/>
                      </a:pP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altLang="ja-JP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•</a:t>
                      </a: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従業員の人格の否定・差別的な発言</a:t>
                      </a:r>
                    </a:p>
                    <a:p>
                      <a:pPr algn="l">
                        <a:buNone/>
                      </a:pP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altLang="ja-JP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•</a:t>
                      </a: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土下座の要求 </a:t>
                      </a:r>
                    </a:p>
                    <a:p>
                      <a:pPr algn="l">
                        <a:buNone/>
                      </a:pP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altLang="ja-JP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•</a:t>
                      </a: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長時間の拘束</a:t>
                      </a:r>
                    </a:p>
                    <a:p>
                      <a:pPr algn="l">
                        <a:buNone/>
                      </a:pP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altLang="ja-JP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•</a:t>
                      </a: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社会通念上相当な範囲を超える対応の強要</a:t>
                      </a:r>
                    </a:p>
                    <a:p>
                      <a:pPr algn="l">
                        <a:buNone/>
                      </a:pP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altLang="ja-JP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•</a:t>
                      </a: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合理性を欠く不当・過剰な要求</a:t>
                      </a:r>
                    </a:p>
                    <a:p>
                      <a:pPr algn="l">
                        <a:buNone/>
                      </a:pP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altLang="ja-JP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•</a:t>
                      </a: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会社や就業者の信用を棄損させる内容や個人情報等を</a:t>
                      </a:r>
                      <a:r>
                        <a:rPr lang="en-US" altLang="ja-JP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SNS</a:t>
                      </a: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等へ投稿する行為</a:t>
                      </a:r>
                    </a:p>
                    <a:p>
                      <a:pPr algn="l">
                        <a:buNone/>
                      </a:pP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altLang="ja-JP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•</a:t>
                      </a: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就業者へのセクシャルハラスメント、</a:t>
                      </a:r>
                      <a:r>
                        <a:rPr lang="en-US" altLang="ja-JP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SOGI※</a:t>
                      </a: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ハラスメント、その他ハラスメント、つきまとい行為など</a:t>
                      </a:r>
                    </a:p>
                    <a:p>
                      <a:pPr algn="l">
                        <a:buNone/>
                      </a:pPr>
                      <a:r>
                        <a:rPr lang="en-US" altLang="ja-JP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※</a:t>
                      </a: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「</a:t>
                      </a:r>
                      <a:r>
                        <a:rPr lang="en-US" altLang="ja-JP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SOGI</a:t>
                      </a: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」（ソジ）は、性的指向（</a:t>
                      </a:r>
                      <a:r>
                        <a:rPr lang="en-US" altLang="ja-JP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sexual orientation</a:t>
                      </a: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）と性自認（</a:t>
                      </a:r>
                      <a:r>
                        <a:rPr lang="en-US" altLang="ja-JP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gender identity</a:t>
                      </a: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）の頭文字をとった略称</a:t>
                      </a:r>
                    </a:p>
                    <a:p>
                      <a:pPr algn="l">
                        <a:buNone/>
                      </a:pPr>
                      <a:r>
                        <a:rPr lang="en-US" altLang="ja-JP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3</a:t>
                      </a: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　カスタマーハラスメントへの対応（社内）</a:t>
                      </a:r>
                    </a:p>
                    <a:p>
                      <a:pPr algn="l">
                        <a:buNone/>
                      </a:pP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altLang="ja-JP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•</a:t>
                      </a: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カスタマーハラスメントを受けた場合、就業者のケアを最優先します。</a:t>
                      </a:r>
                    </a:p>
                    <a:p>
                      <a:pPr algn="l">
                        <a:buNone/>
                      </a:pP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altLang="ja-JP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•</a:t>
                      </a: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就業者に対して、カスタマーハラスメントに関する知識・対処方法の研修を行います。</a:t>
                      </a:r>
                    </a:p>
                    <a:p>
                      <a:pPr algn="l">
                        <a:buNone/>
                      </a:pP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altLang="ja-JP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•</a:t>
                      </a: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カスタマーハラスメントに関する相談窓口の設置や警察・弁護士等の連携など体制を整備します。</a:t>
                      </a:r>
                    </a:p>
                    <a:p>
                      <a:pPr algn="l">
                        <a:buNone/>
                      </a:pPr>
                      <a:r>
                        <a:rPr lang="en-US" altLang="ja-JP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4</a:t>
                      </a: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　カスタマーハラスメントへの対応（社外）</a:t>
                      </a:r>
                    </a:p>
                    <a:p>
                      <a:pPr algn="l">
                        <a:buNone/>
                      </a:pP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altLang="ja-JP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•</a:t>
                      </a: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問題解決に当たっては、合理的かつ理性的な話し合いを行いますが、当組合でカスタマーハラスメントに該当すると判断した場合、対応を打ち切り、以降のサービスの提供をお断りする場合があります。</a:t>
                      </a:r>
                    </a:p>
                    <a:p>
                      <a:pPr algn="l">
                        <a:buNone/>
                      </a:pP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　</a:t>
                      </a:r>
                      <a:r>
                        <a:rPr lang="en-US" altLang="ja-JP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•</a:t>
                      </a:r>
                      <a:r>
                        <a:rPr lang="ja-JP" altLang="en-US" sz="800" kern="100" dirty="0">
                          <a:effectLst/>
                          <a:latin typeface="游明朝" panose="02020400000000000000" pitchFamily="18" charset="-128"/>
                          <a:ea typeface="BIZ UDPゴシック" panose="020B0400000000000000" pitchFamily="50" charset="-128"/>
                          <a:cs typeface="Arial" panose="020B0604020202020204" pitchFamily="34" charset="0"/>
                        </a:rPr>
                        <a:t>さらに、悪質と判断した場合、警察や外部の専門家（弁護士等）と連携の上、毅然と対応します。</a:t>
                      </a:r>
                      <a:endParaRPr lang="en-US" altLang="ja-JP" sz="800" kern="100" dirty="0">
                        <a:effectLst/>
                        <a:latin typeface="游明朝" panose="02020400000000000000" pitchFamily="18" charset="-128"/>
                        <a:ea typeface="BIZ UDP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50821" marR="5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812356"/>
                  </a:ext>
                </a:extLst>
              </a:tr>
              <a:tr h="320176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</a:pPr>
                      <a:endParaRPr lang="ja-JP" sz="800" kern="100" dirty="0">
                        <a:effectLst/>
                        <a:latin typeface="游明朝" panose="02020400000000000000" pitchFamily="18" charset="-128"/>
                        <a:ea typeface="游明朝" panose="02020400000000000000" pitchFamily="18" charset="-128"/>
                        <a:cs typeface="Arial" panose="020B0604020202020204" pitchFamily="34" charset="0"/>
                      </a:endParaRPr>
                    </a:p>
                  </a:txBody>
                  <a:tcPr marL="50821" marR="5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55399"/>
                  </a:ext>
                </a:extLst>
              </a:tr>
            </a:tbl>
          </a:graphicData>
        </a:graphic>
      </p:graphicFrame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254B4908-46BF-13DE-B96F-5A40CFC7750E}"/>
              </a:ext>
            </a:extLst>
          </p:cNvPr>
          <p:cNvSpPr txBox="1"/>
          <p:nvPr/>
        </p:nvSpPr>
        <p:spPr>
          <a:xfrm>
            <a:off x="392054" y="778302"/>
            <a:ext cx="5915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．カスタマーハラスメントに対する基本方針</a:t>
            </a: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FEF1E016-400E-231F-DCB3-01830ED3E349}"/>
              </a:ext>
            </a:extLst>
          </p:cNvPr>
          <p:cNvSpPr txBox="1"/>
          <p:nvPr/>
        </p:nvSpPr>
        <p:spPr>
          <a:xfrm>
            <a:off x="317399" y="5798130"/>
            <a:ext cx="5915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．カスタマーハラスメント対応フロー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A81C6C5-1FDD-D5C1-8358-25C679C3FEC4}"/>
              </a:ext>
            </a:extLst>
          </p:cNvPr>
          <p:cNvSpPr txBox="1"/>
          <p:nvPr/>
        </p:nvSpPr>
        <p:spPr>
          <a:xfrm>
            <a:off x="471487" y="134572"/>
            <a:ext cx="5915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カスタマーハラスメント対応　簡易版マニュアル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332BBDD-7C0F-374C-66CE-FB01A1174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054" y="6247257"/>
            <a:ext cx="6066311" cy="323637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85898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47E96-3C3B-1F9D-4D16-53CACB1B1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9474F9F3-16ED-3C1B-0F6D-F3D9C2E22D56}"/>
              </a:ext>
            </a:extLst>
          </p:cNvPr>
          <p:cNvSpPr/>
          <p:nvPr/>
        </p:nvSpPr>
        <p:spPr>
          <a:xfrm>
            <a:off x="396268" y="6401396"/>
            <a:ext cx="6065461" cy="16557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0" cmpd="dbl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B26DA247-D194-2CB6-D5A0-4EF346A264D9}"/>
              </a:ext>
            </a:extLst>
          </p:cNvPr>
          <p:cNvSpPr txBox="1"/>
          <p:nvPr/>
        </p:nvSpPr>
        <p:spPr>
          <a:xfrm>
            <a:off x="235744" y="258721"/>
            <a:ext cx="5915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．顧客分類と対応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3E5CAD1-6BB6-F066-38C9-A7A45FC14183}"/>
              </a:ext>
            </a:extLst>
          </p:cNvPr>
          <p:cNvSpPr txBox="1"/>
          <p:nvPr/>
        </p:nvSpPr>
        <p:spPr>
          <a:xfrm>
            <a:off x="1222279" y="6572939"/>
            <a:ext cx="6307521" cy="1354217"/>
          </a:xfrm>
          <a:prstGeom prst="rect">
            <a:avLst/>
          </a:prstGeom>
          <a:noFill/>
          <a:ln w="50800" cmpd="dbl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kumimoji="1" lang="ja-JP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対応を中止していい場合</a:t>
            </a:r>
            <a:r>
              <a:rPr kumimoji="1" lang="en-US" altLang="ja-JP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  <a:p>
            <a:r>
              <a:rPr lang="ja-JP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①同じ内容を１５分又は３回以上繰り返し進展がない</a:t>
            </a:r>
            <a:endParaRPr lang="en-US" altLang="ja-JP" sz="1600" b="1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②暴言が継続し、注意しても改善されない</a:t>
            </a:r>
            <a:endParaRPr kumimoji="1" lang="en-US" altLang="ja-JP" sz="1600" b="1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③暴力行為や違法行為がある</a:t>
            </a:r>
            <a:endParaRPr lang="en-US" altLang="ja-JP" sz="1600" b="1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④性的言動や差別的言動がある　</a:t>
            </a:r>
            <a:endParaRPr kumimoji="1" lang="ja-JP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DE1F4745-F40F-4F67-53FA-B7933B72BE7C}"/>
              </a:ext>
            </a:extLst>
          </p:cNvPr>
          <p:cNvSpPr/>
          <p:nvPr/>
        </p:nvSpPr>
        <p:spPr>
          <a:xfrm>
            <a:off x="396270" y="8225305"/>
            <a:ext cx="6065460" cy="13542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0" cmpd="dbl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D145274-C865-B8F6-375D-ECE11252C56A}"/>
              </a:ext>
            </a:extLst>
          </p:cNvPr>
          <p:cNvSpPr txBox="1"/>
          <p:nvPr/>
        </p:nvSpPr>
        <p:spPr>
          <a:xfrm>
            <a:off x="1352315" y="8355306"/>
            <a:ext cx="4917364" cy="1077218"/>
          </a:xfrm>
          <a:prstGeom prst="rect">
            <a:avLst/>
          </a:prstGeom>
          <a:noFill/>
          <a:ln w="50800" cmpd="dbl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kumimoji="1" lang="ja-JP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緊急連絡先</a:t>
            </a:r>
            <a:r>
              <a:rPr kumimoji="1" lang="en-US" altLang="ja-JP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  <a:p>
            <a:r>
              <a:rPr lang="ja-JP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事務所：（会社連絡先）</a:t>
            </a:r>
            <a:endParaRPr lang="en-US" altLang="ja-JP" sz="16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警　察：（所轄警察署または「１１０」）</a:t>
            </a:r>
            <a:endParaRPr kumimoji="1" lang="en-US" altLang="ja-JP" sz="16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社内相談窓口</a:t>
            </a:r>
            <a:r>
              <a:rPr kumimoji="1" lang="ja-JP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sym typeface="Wingdings" panose="05000000000000000000" pitchFamily="2" charset="2"/>
              </a:rPr>
              <a:t>：（上司または代表者）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6ED24EBD-3F69-90FA-521C-FA42040D6A97}"/>
              </a:ext>
            </a:extLst>
          </p:cNvPr>
          <p:cNvGrpSpPr/>
          <p:nvPr/>
        </p:nvGrpSpPr>
        <p:grpSpPr>
          <a:xfrm>
            <a:off x="488803" y="1533936"/>
            <a:ext cx="2071633" cy="1125131"/>
            <a:chOff x="4627839" y="2859417"/>
            <a:chExt cx="2071633" cy="644606"/>
          </a:xfrm>
        </p:grpSpPr>
        <p:sp>
          <p:nvSpPr>
            <p:cNvPr id="32" name="矢印: 五方向 31">
              <a:extLst>
                <a:ext uri="{FF2B5EF4-FFF2-40B4-BE49-F238E27FC236}">
                  <a16:creationId xmlns:a16="http://schemas.microsoft.com/office/drawing/2014/main" id="{6B3BB8CC-460F-3074-6463-4A3F46B46D9A}"/>
                </a:ext>
              </a:extLst>
            </p:cNvPr>
            <p:cNvSpPr/>
            <p:nvPr/>
          </p:nvSpPr>
          <p:spPr>
            <a:xfrm rot="5400000">
              <a:off x="5314542" y="2396368"/>
              <a:ext cx="644606" cy="1570704"/>
            </a:xfrm>
            <a:prstGeom prst="homePlat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 cap="flat" cmpd="sng" algn="ctr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 UI"/>
                <a:ea typeface="Meiryo UI"/>
                <a:cs typeface="+mn-cs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B5378302-BCCD-DC23-3D85-29209165714F}"/>
                </a:ext>
              </a:extLst>
            </p:cNvPr>
            <p:cNvSpPr txBox="1"/>
            <p:nvPr/>
          </p:nvSpPr>
          <p:spPr>
            <a:xfrm>
              <a:off x="4627839" y="2941711"/>
              <a:ext cx="2071633" cy="335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</a:rPr>
                <a:t>一次対応　</a:t>
              </a:r>
              <a:endPara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</a:rPr>
                <a:t>（軽度）</a:t>
              </a:r>
              <a:endParaRPr kumimoji="1" lang="en-US" altLang="ja-JP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576DF0B-EE46-482C-443D-A78CA322E33C}"/>
              </a:ext>
            </a:extLst>
          </p:cNvPr>
          <p:cNvSpPr txBox="1"/>
          <p:nvPr/>
        </p:nvSpPr>
        <p:spPr>
          <a:xfrm>
            <a:off x="429960" y="3010825"/>
            <a:ext cx="2071633" cy="3077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96059A7-DC63-15CF-BB9F-6B1F5FC55205}"/>
              </a:ext>
            </a:extLst>
          </p:cNvPr>
          <p:cNvGrpSpPr/>
          <p:nvPr/>
        </p:nvGrpSpPr>
        <p:grpSpPr>
          <a:xfrm>
            <a:off x="473757" y="4798004"/>
            <a:ext cx="2071633" cy="1124388"/>
            <a:chOff x="210989" y="4340415"/>
            <a:chExt cx="2071633" cy="1124388"/>
          </a:xfrm>
        </p:grpSpPr>
        <p:sp>
          <p:nvSpPr>
            <p:cNvPr id="38" name="矢印: 五方向 37">
              <a:extLst>
                <a:ext uri="{FF2B5EF4-FFF2-40B4-BE49-F238E27FC236}">
                  <a16:creationId xmlns:a16="http://schemas.microsoft.com/office/drawing/2014/main" id="{8A559713-542B-57E6-A907-290B118DF88B}"/>
                </a:ext>
              </a:extLst>
            </p:cNvPr>
            <p:cNvSpPr/>
            <p:nvPr/>
          </p:nvSpPr>
          <p:spPr>
            <a:xfrm rot="5400000">
              <a:off x="684612" y="4119313"/>
              <a:ext cx="1124388" cy="1566592"/>
            </a:xfrm>
            <a:prstGeom prst="homePlate">
              <a:avLst/>
            </a:prstGeom>
            <a:solidFill>
              <a:srgbClr val="FFE5E5"/>
            </a:solidFill>
            <a:ln w="38100" cap="flat" cmpd="sng" algn="ctr">
              <a:solidFill>
                <a:srgbClr val="FF33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 UI"/>
                <a:ea typeface="Meiryo UI"/>
                <a:cs typeface="+mn-cs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17049AAD-C53E-B394-1EED-2E1739FCCC36}"/>
                </a:ext>
              </a:extLst>
            </p:cNvPr>
            <p:cNvSpPr txBox="1"/>
            <p:nvPr/>
          </p:nvSpPr>
          <p:spPr>
            <a:xfrm>
              <a:off x="210989" y="4486281"/>
              <a:ext cx="20716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</a:rPr>
                <a:t>対応中止・終了</a:t>
              </a:r>
              <a:endPara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</a:rPr>
                <a:t>（重度）</a:t>
              </a:r>
              <a:endParaRPr kumimoji="1" lang="en-US" altLang="ja-JP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B488D54-9C56-6E67-AD1B-AB4642DE8D91}"/>
              </a:ext>
            </a:extLst>
          </p:cNvPr>
          <p:cNvGrpSpPr/>
          <p:nvPr/>
        </p:nvGrpSpPr>
        <p:grpSpPr>
          <a:xfrm>
            <a:off x="712457" y="3168935"/>
            <a:ext cx="1566592" cy="1124388"/>
            <a:chOff x="463510" y="2881995"/>
            <a:chExt cx="1566592" cy="1124388"/>
          </a:xfrm>
        </p:grpSpPr>
        <p:sp>
          <p:nvSpPr>
            <p:cNvPr id="35" name="矢印: 五方向 34">
              <a:extLst>
                <a:ext uri="{FF2B5EF4-FFF2-40B4-BE49-F238E27FC236}">
                  <a16:creationId xmlns:a16="http://schemas.microsoft.com/office/drawing/2014/main" id="{EAED5853-4176-32CE-FFE0-2AB9146FE5C3}"/>
                </a:ext>
              </a:extLst>
            </p:cNvPr>
            <p:cNvSpPr/>
            <p:nvPr/>
          </p:nvSpPr>
          <p:spPr>
            <a:xfrm rot="5400000">
              <a:off x="684612" y="2660893"/>
              <a:ext cx="1124388" cy="1566592"/>
            </a:xfrm>
            <a:prstGeom prst="homePlat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 UI"/>
                <a:ea typeface="Meiryo UI"/>
                <a:cs typeface="+mn-cs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8FBE8C86-9ED2-A520-5524-E0BE1104FDAC}"/>
                </a:ext>
              </a:extLst>
            </p:cNvPr>
            <p:cNvSpPr txBox="1"/>
            <p:nvPr/>
          </p:nvSpPr>
          <p:spPr>
            <a:xfrm>
              <a:off x="496323" y="3021305"/>
              <a:ext cx="15009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</a:rPr>
                <a:t>二次対応　</a:t>
              </a:r>
              <a:endPara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1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（中程度）</a:t>
              </a:r>
              <a:endParaRPr kumimoji="1" lang="en-US" altLang="ja-JP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19D2A777-5212-5EB2-E4CD-CE27BA6C76E4}"/>
              </a:ext>
            </a:extLst>
          </p:cNvPr>
          <p:cNvGrpSpPr/>
          <p:nvPr/>
        </p:nvGrpSpPr>
        <p:grpSpPr>
          <a:xfrm>
            <a:off x="2862253" y="1355844"/>
            <a:ext cx="3327707" cy="1428812"/>
            <a:chOff x="2460236" y="590599"/>
            <a:chExt cx="3637090" cy="1488780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96776C8F-E15B-FEE9-A0AF-6872E1754293}"/>
                </a:ext>
              </a:extLst>
            </p:cNvPr>
            <p:cNvSpPr txBox="1"/>
            <p:nvPr/>
          </p:nvSpPr>
          <p:spPr>
            <a:xfrm>
              <a:off x="2481467" y="700394"/>
              <a:ext cx="3615859" cy="1378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・標準的な対応フローに従う　　　</a:t>
              </a:r>
              <a:endParaRPr kumimoji="1"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kumimoji="1" lang="ja-JP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・確認・謝罪・感謝を伝える</a:t>
              </a:r>
              <a:endParaRPr kumimoji="1"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kumimoji="1" lang="ja-JP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・解決策の提案と理解を求める　　</a:t>
              </a:r>
              <a:endParaRPr kumimoji="1"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kumimoji="1" lang="ja-JP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・必要に応じて上長に相談</a:t>
              </a:r>
              <a:endParaRPr kumimoji="1"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kumimoji="1" lang="ja-JP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・対応記録を残す</a:t>
              </a:r>
            </a:p>
          </p:txBody>
        </p:sp>
        <p:sp>
          <p:nvSpPr>
            <p:cNvPr id="50" name="正方形/長方形 49">
              <a:extLst>
                <a:ext uri="{FF2B5EF4-FFF2-40B4-BE49-F238E27FC236}">
                  <a16:creationId xmlns:a16="http://schemas.microsoft.com/office/drawing/2014/main" id="{596BA23E-D690-9116-3923-9FC64466E7A6}"/>
                </a:ext>
              </a:extLst>
            </p:cNvPr>
            <p:cNvSpPr/>
            <p:nvPr/>
          </p:nvSpPr>
          <p:spPr>
            <a:xfrm>
              <a:off x="2460236" y="590599"/>
              <a:ext cx="3631261" cy="1475351"/>
            </a:xfrm>
            <a:prstGeom prst="rect">
              <a:avLst/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4526EA38-6E21-57B8-6184-3386C8E01933}"/>
              </a:ext>
            </a:extLst>
          </p:cNvPr>
          <p:cNvGrpSpPr/>
          <p:nvPr/>
        </p:nvGrpSpPr>
        <p:grpSpPr>
          <a:xfrm>
            <a:off x="2862255" y="2956281"/>
            <a:ext cx="3510585" cy="1473331"/>
            <a:chOff x="2460238" y="935699"/>
            <a:chExt cx="3673770" cy="1444589"/>
          </a:xfrm>
        </p:grpSpPr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8430D78B-6631-F9F9-F37F-BD047675AEF0}"/>
                </a:ext>
              </a:extLst>
            </p:cNvPr>
            <p:cNvSpPr txBox="1"/>
            <p:nvPr/>
          </p:nvSpPr>
          <p:spPr>
            <a:xfrm>
              <a:off x="2480564" y="1001303"/>
              <a:ext cx="3653444" cy="137898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・上長、責任者に引き継ぎ　　　　</a:t>
              </a:r>
              <a:endParaRPr kumimoji="1"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kumimoji="1" lang="ja-JP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・対応場所の変更</a:t>
              </a:r>
              <a:endParaRPr kumimoji="1"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kumimoji="1" lang="ja-JP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・複数人での対応　　　　　　　　</a:t>
              </a:r>
              <a:endParaRPr kumimoji="1"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kumimoji="1" lang="ja-JP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・冷静な対応を求める</a:t>
              </a:r>
              <a:endParaRPr kumimoji="1"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kumimoji="1" lang="ja-JP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・状況の正確な把握と詳細な記録</a:t>
              </a:r>
            </a:p>
          </p:txBody>
        </p:sp>
        <p:sp>
          <p:nvSpPr>
            <p:cNvPr id="57" name="正方形/長方形 56">
              <a:extLst>
                <a:ext uri="{FF2B5EF4-FFF2-40B4-BE49-F238E27FC236}">
                  <a16:creationId xmlns:a16="http://schemas.microsoft.com/office/drawing/2014/main" id="{664F9A3F-635A-F9E2-B69F-91A50EE2CDFE}"/>
                </a:ext>
              </a:extLst>
            </p:cNvPr>
            <p:cNvSpPr/>
            <p:nvPr/>
          </p:nvSpPr>
          <p:spPr>
            <a:xfrm>
              <a:off x="2460238" y="935699"/>
              <a:ext cx="3462063" cy="1382504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57D0A113-5FE0-B9F6-254D-39364ACC558A}"/>
              </a:ext>
            </a:extLst>
          </p:cNvPr>
          <p:cNvGrpSpPr/>
          <p:nvPr/>
        </p:nvGrpSpPr>
        <p:grpSpPr>
          <a:xfrm>
            <a:off x="2862252" y="4600417"/>
            <a:ext cx="3293618" cy="1399344"/>
            <a:chOff x="2482188" y="1031638"/>
            <a:chExt cx="3615397" cy="1458075"/>
          </a:xfrm>
        </p:grpSpPr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25ACBF5E-76C6-778C-8CAE-22D674A3B720}"/>
                </a:ext>
              </a:extLst>
            </p:cNvPr>
            <p:cNvSpPr txBox="1"/>
            <p:nvPr/>
          </p:nvSpPr>
          <p:spPr>
            <a:xfrm>
              <a:off x="2482188" y="1110729"/>
              <a:ext cx="3193368" cy="137898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・対応中止の警告　　　　　　　　</a:t>
              </a:r>
              <a:endParaRPr kumimoji="1"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kumimoji="1" lang="ja-JP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・対応の中止</a:t>
              </a:r>
              <a:endParaRPr kumimoji="1"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kumimoji="1" lang="ja-JP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・退去の要請　　　　　　　　　　</a:t>
              </a:r>
              <a:endParaRPr kumimoji="1"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kumimoji="1" lang="ja-JP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・警察、法務部門への連絡</a:t>
              </a:r>
              <a:endParaRPr kumimoji="1"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kumimoji="1" lang="ja-JP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・組織的な事後対応</a:t>
              </a:r>
            </a:p>
          </p:txBody>
        </p:sp>
        <p:sp>
          <p:nvSpPr>
            <p:cNvPr id="60" name="正方形/長方形 59">
              <a:extLst>
                <a:ext uri="{FF2B5EF4-FFF2-40B4-BE49-F238E27FC236}">
                  <a16:creationId xmlns:a16="http://schemas.microsoft.com/office/drawing/2014/main" id="{860DAA37-389D-548D-82E9-3235F0CDC6E5}"/>
                </a:ext>
              </a:extLst>
            </p:cNvPr>
            <p:cNvSpPr/>
            <p:nvPr/>
          </p:nvSpPr>
          <p:spPr>
            <a:xfrm>
              <a:off x="2503511" y="1031638"/>
              <a:ext cx="3594074" cy="1448744"/>
            </a:xfrm>
            <a:prstGeom prst="rect">
              <a:avLst/>
            </a:prstGeom>
            <a:noFill/>
            <a:ln w="28575">
              <a:solidFill>
                <a:srgbClr val="FF33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6A3765F-33FF-CC75-14DD-C617FE350606}"/>
              </a:ext>
            </a:extLst>
          </p:cNvPr>
          <p:cNvSpPr txBox="1"/>
          <p:nvPr/>
        </p:nvSpPr>
        <p:spPr>
          <a:xfrm>
            <a:off x="235744" y="680202"/>
            <a:ext cx="7762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顧客からのカスハラを行為の程度に応じて</a:t>
            </a:r>
            <a:r>
              <a:rPr kumimoji="1"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つのレベルに分類し、</a:t>
            </a:r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それぞれのレベルに応じた適切な対処方針を定めます。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3D584B5C-5BFB-C20D-AACA-4663BF735E3D}"/>
              </a:ext>
            </a:extLst>
          </p:cNvPr>
          <p:cNvGrpSpPr/>
          <p:nvPr/>
        </p:nvGrpSpPr>
        <p:grpSpPr>
          <a:xfrm>
            <a:off x="502529" y="8359746"/>
            <a:ext cx="1022091" cy="1012854"/>
            <a:chOff x="-2154108" y="4798004"/>
            <a:chExt cx="1280160" cy="1175061"/>
          </a:xfrm>
        </p:grpSpPr>
        <p:sp>
          <p:nvSpPr>
            <p:cNvPr id="15" name="フローチャート: 結合子 14">
              <a:extLst>
                <a:ext uri="{FF2B5EF4-FFF2-40B4-BE49-F238E27FC236}">
                  <a16:creationId xmlns:a16="http://schemas.microsoft.com/office/drawing/2014/main" id="{45D904B5-8034-CAC7-E600-932FC67E58C2}"/>
                </a:ext>
              </a:extLst>
            </p:cNvPr>
            <p:cNvSpPr/>
            <p:nvPr/>
          </p:nvSpPr>
          <p:spPr>
            <a:xfrm>
              <a:off x="-2154108" y="4798004"/>
              <a:ext cx="1280160" cy="1175061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4" name="グラフィックス 13" descr="受話器 単色塗りつぶし">
              <a:extLst>
                <a:ext uri="{FF2B5EF4-FFF2-40B4-BE49-F238E27FC236}">
                  <a16:creationId xmlns:a16="http://schemas.microsoft.com/office/drawing/2014/main" id="{DA739AC8-8FDC-8F96-EB0A-47E61E9E6A9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1905845" y="4977490"/>
              <a:ext cx="816087" cy="816087"/>
            </a:xfrm>
            <a:prstGeom prst="rect">
              <a:avLst/>
            </a:prstGeom>
          </p:spPr>
        </p:pic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BB4A1EF6-6E26-DFFC-1C07-D0968AD07364}"/>
              </a:ext>
            </a:extLst>
          </p:cNvPr>
          <p:cNvGrpSpPr/>
          <p:nvPr/>
        </p:nvGrpSpPr>
        <p:grpSpPr>
          <a:xfrm>
            <a:off x="473757" y="6795143"/>
            <a:ext cx="1008531" cy="1018419"/>
            <a:chOff x="-1977698" y="5999761"/>
            <a:chExt cx="1069891" cy="1020065"/>
          </a:xfrm>
        </p:grpSpPr>
        <p:sp>
          <p:nvSpPr>
            <p:cNvPr id="17" name="フローチャート: 結合子 16">
              <a:extLst>
                <a:ext uri="{FF2B5EF4-FFF2-40B4-BE49-F238E27FC236}">
                  <a16:creationId xmlns:a16="http://schemas.microsoft.com/office/drawing/2014/main" id="{5B4B8FFE-381A-62ED-1601-20FBDC420DE0}"/>
                </a:ext>
              </a:extLst>
            </p:cNvPr>
            <p:cNvSpPr/>
            <p:nvPr/>
          </p:nvSpPr>
          <p:spPr>
            <a:xfrm>
              <a:off x="-1977698" y="5999761"/>
              <a:ext cx="1069891" cy="1020065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3BE80B3C-021B-9E69-AF5A-717FAF7E26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115" t="3291" r="-1" b="1"/>
            <a:stretch/>
          </p:blipFill>
          <p:spPr>
            <a:xfrm>
              <a:off x="-1694301" y="6097625"/>
              <a:ext cx="529221" cy="8243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68841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2B9626D3-E231-16BD-3DA6-7BC8E0E04EDA}"/>
              </a:ext>
            </a:extLst>
          </p:cNvPr>
          <p:cNvGrpSpPr/>
          <p:nvPr/>
        </p:nvGrpSpPr>
        <p:grpSpPr>
          <a:xfrm>
            <a:off x="314159" y="1521990"/>
            <a:ext cx="6259511" cy="1779043"/>
            <a:chOff x="235743" y="879044"/>
            <a:chExt cx="6259511" cy="1535332"/>
          </a:xfrm>
        </p:grpSpPr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F01A2924-9E7D-0CB5-7CB9-A41CEBB21B46}"/>
                </a:ext>
              </a:extLst>
            </p:cNvPr>
            <p:cNvSpPr/>
            <p:nvPr/>
          </p:nvSpPr>
          <p:spPr>
            <a:xfrm>
              <a:off x="235743" y="879044"/>
              <a:ext cx="3507126" cy="3893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困ったお客様に遭遇したら</a:t>
              </a:r>
              <a:r>
                <a:rPr kumimoji="1" lang="en-US" altLang="ja-JP" sz="1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endParaRPr kumimoji="1"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" name="四角形: 1 つの角を切り取る 5">
              <a:extLst>
                <a:ext uri="{FF2B5EF4-FFF2-40B4-BE49-F238E27FC236}">
                  <a16:creationId xmlns:a16="http://schemas.microsoft.com/office/drawing/2014/main" id="{FFDF4886-139A-6FE0-B97A-9BC9FAC25B28}"/>
                </a:ext>
              </a:extLst>
            </p:cNvPr>
            <p:cNvSpPr/>
            <p:nvPr/>
          </p:nvSpPr>
          <p:spPr>
            <a:xfrm>
              <a:off x="235743" y="1272235"/>
              <a:ext cx="6259511" cy="1142141"/>
            </a:xfrm>
            <a:prstGeom prst="snip1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F1099CB9-6BB6-4465-04D9-597251695845}"/>
                </a:ext>
              </a:extLst>
            </p:cNvPr>
            <p:cNvSpPr txBox="1"/>
            <p:nvPr/>
          </p:nvSpPr>
          <p:spPr>
            <a:xfrm>
              <a:off x="360006" y="1490436"/>
              <a:ext cx="6125413" cy="717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．まずは深呼吸</a:t>
              </a:r>
              <a:endParaRPr kumimoji="1"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kumimoji="1" lang="en-US" altLang="ja-JP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kumimoji="1"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．お客様の困りごとを傾聴、共感の姿勢を示す</a:t>
              </a:r>
              <a:endParaRPr kumimoji="1"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kumimoji="1" lang="en-US" altLang="ja-JP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kumimoji="1"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．不快な思いをさせたことに対する限定的な謝罪</a:t>
              </a: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09F2C96-ADB5-6427-C8D3-C0A8E6F0BB5B}"/>
              </a:ext>
            </a:extLst>
          </p:cNvPr>
          <p:cNvGrpSpPr/>
          <p:nvPr/>
        </p:nvGrpSpPr>
        <p:grpSpPr>
          <a:xfrm>
            <a:off x="295696" y="3736628"/>
            <a:ext cx="6266607" cy="1616246"/>
            <a:chOff x="228647" y="880358"/>
            <a:chExt cx="6266607" cy="1698455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6A981D49-56C5-B015-40B7-61DF708CC29C}"/>
                </a:ext>
              </a:extLst>
            </p:cNvPr>
            <p:cNvSpPr/>
            <p:nvPr/>
          </p:nvSpPr>
          <p:spPr>
            <a:xfrm>
              <a:off x="228647" y="880358"/>
              <a:ext cx="3507126" cy="41380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助けを求めるタイミング</a:t>
              </a:r>
            </a:p>
          </p:txBody>
        </p:sp>
        <p:sp>
          <p:nvSpPr>
            <p:cNvPr id="10" name="四角形: 1 つの角を切り取る 9">
              <a:extLst>
                <a:ext uri="{FF2B5EF4-FFF2-40B4-BE49-F238E27FC236}">
                  <a16:creationId xmlns:a16="http://schemas.microsoft.com/office/drawing/2014/main" id="{6F224C0A-C754-AD0C-0913-771951F46EE2}"/>
                </a:ext>
              </a:extLst>
            </p:cNvPr>
            <p:cNvSpPr/>
            <p:nvPr/>
          </p:nvSpPr>
          <p:spPr>
            <a:xfrm>
              <a:off x="235743" y="1272236"/>
              <a:ext cx="6259511" cy="1306577"/>
            </a:xfrm>
            <a:prstGeom prst="snip1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E5508EA8-DFDC-9C67-4220-7A4FE719683B}"/>
                </a:ext>
              </a:extLst>
            </p:cNvPr>
            <p:cNvSpPr txBox="1"/>
            <p:nvPr/>
          </p:nvSpPr>
          <p:spPr>
            <a:xfrm>
              <a:off x="362745" y="1383757"/>
              <a:ext cx="6125413" cy="11320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．</a:t>
              </a:r>
              <a:r>
                <a:rPr kumimoji="1" lang="en-US" altLang="ja-JP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15</a:t>
              </a:r>
              <a:r>
                <a:rPr kumimoji="1"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～</a:t>
              </a:r>
              <a:r>
                <a:rPr kumimoji="1" lang="en-US" altLang="ja-JP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kumimoji="1"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分以上対応しても解決の糸口が見えない</a:t>
              </a:r>
              <a:endParaRPr kumimoji="1"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kumimoji="1" lang="en-US" altLang="ja-JP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kumimoji="1"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．大声、暴言が続いている</a:t>
              </a:r>
              <a:endParaRPr kumimoji="1"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kumimoji="1" lang="en-US" altLang="ja-JP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kumimoji="1"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．要求内容が自分では対応できない</a:t>
              </a:r>
              <a:endParaRPr kumimoji="1"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kumimoji="1" lang="en-US" altLang="ja-JP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4</a:t>
              </a:r>
              <a:r>
                <a:rPr kumimoji="1"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．自分の対応の自信がない</a:t>
              </a: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C55266B8-5F19-6047-B293-AB7F19135D5B}"/>
              </a:ext>
            </a:extLst>
          </p:cNvPr>
          <p:cNvGrpSpPr/>
          <p:nvPr/>
        </p:nvGrpSpPr>
        <p:grpSpPr>
          <a:xfrm>
            <a:off x="261304" y="5774721"/>
            <a:ext cx="6259511" cy="1669643"/>
            <a:chOff x="235743" y="845928"/>
            <a:chExt cx="6259511" cy="1669643"/>
          </a:xfrm>
        </p:grpSpPr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36210DB3-3EA7-B862-19DB-8AA33521B494}"/>
                </a:ext>
              </a:extLst>
            </p:cNvPr>
            <p:cNvSpPr/>
            <p:nvPr/>
          </p:nvSpPr>
          <p:spPr>
            <a:xfrm>
              <a:off x="235743" y="845928"/>
              <a:ext cx="3447174" cy="42630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助けを求める方法</a:t>
              </a:r>
            </a:p>
          </p:txBody>
        </p:sp>
        <p:sp>
          <p:nvSpPr>
            <p:cNvPr id="14" name="四角形: 1 つの角を切り取る 13">
              <a:extLst>
                <a:ext uri="{FF2B5EF4-FFF2-40B4-BE49-F238E27FC236}">
                  <a16:creationId xmlns:a16="http://schemas.microsoft.com/office/drawing/2014/main" id="{77C09384-93BE-CD1E-D4AF-3C410F991E73}"/>
                </a:ext>
              </a:extLst>
            </p:cNvPr>
            <p:cNvSpPr/>
            <p:nvPr/>
          </p:nvSpPr>
          <p:spPr>
            <a:xfrm>
              <a:off x="235743" y="1272235"/>
              <a:ext cx="6259511" cy="1243336"/>
            </a:xfrm>
            <a:prstGeom prst="snip1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6A3CB964-A69F-5035-B39E-AB3ED86D4EE4}"/>
                </a:ext>
              </a:extLst>
            </p:cNvPr>
            <p:cNvSpPr txBox="1"/>
            <p:nvPr/>
          </p:nvSpPr>
          <p:spPr>
            <a:xfrm>
              <a:off x="362743" y="1501670"/>
              <a:ext cx="6125413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．近くにいる従業員、上司に目で合図</a:t>
              </a:r>
              <a:endParaRPr kumimoji="1"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kumimoji="1" lang="en-US" altLang="ja-JP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kumimoji="1"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．「上司に確認してまいります」等と言って席をはずす</a:t>
              </a:r>
              <a:endParaRPr kumimoji="1"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kumimoji="1" lang="en-US" altLang="ja-JP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kumimoji="1"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．緊急時の指定の合図を決めておき、それを使って合図</a:t>
              </a:r>
              <a:endParaRPr kumimoji="1"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B997EF1-9676-C857-711F-ED0451E882B4}"/>
              </a:ext>
            </a:extLst>
          </p:cNvPr>
          <p:cNvSpPr txBox="1"/>
          <p:nvPr/>
        </p:nvSpPr>
        <p:spPr>
          <a:xfrm>
            <a:off x="261304" y="390693"/>
            <a:ext cx="5915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．カスハラ対応における初期行動ガイド</a:t>
            </a:r>
          </a:p>
        </p:txBody>
      </p:sp>
      <p:sp>
        <p:nvSpPr>
          <p:cNvPr id="2" name="テキスト ボックス 15">
            <a:extLst>
              <a:ext uri="{FF2B5EF4-FFF2-40B4-BE49-F238E27FC236}">
                <a16:creationId xmlns:a16="http://schemas.microsoft.com/office/drawing/2014/main" id="{031A34A7-3716-4632-D6F3-0978F8C0DC12}"/>
              </a:ext>
            </a:extLst>
          </p:cNvPr>
          <p:cNvSpPr txBox="1"/>
          <p:nvPr/>
        </p:nvSpPr>
        <p:spPr>
          <a:xfrm>
            <a:off x="1201289" y="7927656"/>
            <a:ext cx="61116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endParaRPr kumimoji="1" lang="en-US" altLang="ja-JP" sz="1600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defTabSz="914400"/>
            <a:r>
              <a:rPr kumimoji="1" lang="ja-JP" altLang="en-US" sz="16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まだ顧客対応に不慣れな際の３つの基本原則</a:t>
            </a:r>
            <a:endParaRPr kumimoji="1" lang="en-US" altLang="ja-JP" sz="1600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defTabSz="914400"/>
            <a:r>
              <a:rPr kumimoji="1" lang="ja-JP" altLang="en-US" sz="16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　一人で抱え込まない（必ず助けを求める）　</a:t>
            </a:r>
            <a:endParaRPr kumimoji="1" lang="en-US" altLang="ja-JP" sz="16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defTabSz="914400"/>
            <a:r>
              <a:rPr kumimoji="1" lang="ja-JP" altLang="en-US" sz="16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　自分の安全も確保する（危険を感じたら、距離を取る）</a:t>
            </a:r>
            <a:endParaRPr kumimoji="1" lang="en-US" altLang="ja-JP" sz="16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defTabSz="914400"/>
            <a:r>
              <a:rPr kumimoji="1" lang="ja-JP" altLang="en-US" sz="16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　対応後は必ず報告する（小さな事でも共有する）　</a:t>
            </a:r>
            <a:endParaRPr kumimoji="1" lang="en-US" altLang="ja-JP" sz="16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3A522B2C-20A7-CBDA-F643-953AF43A5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09" y="8157721"/>
            <a:ext cx="1097280" cy="1093374"/>
          </a:xfrm>
          <a:prstGeom prst="rect">
            <a:avLst/>
          </a:prstGeom>
        </p:spPr>
      </p:pic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79772FCA-B457-796D-84BA-1EBCC6E89D7B}"/>
              </a:ext>
            </a:extLst>
          </p:cNvPr>
          <p:cNvSpPr/>
          <p:nvPr/>
        </p:nvSpPr>
        <p:spPr>
          <a:xfrm>
            <a:off x="104009" y="7927656"/>
            <a:ext cx="6649982" cy="1477601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0C8CEAAE-B413-F89E-0DDE-55B6A38E9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8385" y="2252108"/>
            <a:ext cx="1047836" cy="813745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0C457C35-40FE-E1D7-E1C2-89BEF6C715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6846" y="4224879"/>
            <a:ext cx="884253" cy="1034715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D45CDF52-7720-F438-D80D-21980768F3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3635" y="6854356"/>
            <a:ext cx="447464" cy="457633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3A99CD0-A75E-DB64-D7D1-30DDC68FB7FB}"/>
              </a:ext>
            </a:extLst>
          </p:cNvPr>
          <p:cNvSpPr txBox="1"/>
          <p:nvPr/>
        </p:nvSpPr>
        <p:spPr>
          <a:xfrm>
            <a:off x="274366" y="758864"/>
            <a:ext cx="7762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顧客からのカスハラに直面した際の、初期対応の心構えと、二次被害を</a:t>
            </a:r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防ぐための周囲への助けの求め方です。</a:t>
            </a:r>
          </a:p>
        </p:txBody>
      </p:sp>
    </p:spTree>
    <p:extLst>
      <p:ext uri="{BB962C8B-B14F-4D97-AF65-F5344CB8AC3E}">
        <p14:creationId xmlns:p14="http://schemas.microsoft.com/office/powerpoint/2010/main" val="2215597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B55E6C1-09B4-23F9-1422-C8E88256F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21" y="698111"/>
            <a:ext cx="3360184" cy="456383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B4CE82F9-3B2A-14FC-F7A9-D9D8174EEB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9132" y="698111"/>
            <a:ext cx="3351179" cy="456383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A02DC5F-D896-AD49-C98D-712CA71A15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066" y="5342169"/>
            <a:ext cx="3292305" cy="4501132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067F821-064C-3AE0-946E-B8D7AB9CFEB1}"/>
              </a:ext>
            </a:extLst>
          </p:cNvPr>
          <p:cNvSpPr txBox="1"/>
          <p:nvPr/>
        </p:nvSpPr>
        <p:spPr>
          <a:xfrm>
            <a:off x="235744" y="199554"/>
            <a:ext cx="5915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．場面別対応例（必要に応じ適宜修正してください）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C1FEFA7-3954-212B-8D63-448DBBEC7032}"/>
              </a:ext>
            </a:extLst>
          </p:cNvPr>
          <p:cNvSpPr txBox="1"/>
          <p:nvPr/>
        </p:nvSpPr>
        <p:spPr>
          <a:xfrm>
            <a:off x="1921109" y="478195"/>
            <a:ext cx="41408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1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マニュアルの対応場面別イラスト問答集を参照ください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7A921DF4-513B-44B7-9211-5D16288A18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6918" y="8431312"/>
            <a:ext cx="652329" cy="82303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B504B7A-34FC-B8F2-BDED-A9A1A747F1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1371" y="5291881"/>
            <a:ext cx="3724258" cy="450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7666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6D56E9B3D7E554FB005889855FDE7D5" ma:contentTypeVersion="11" ma:contentTypeDescription="新しいドキュメントを作成します。" ma:contentTypeScope="" ma:versionID="94280521d70219943aea2bd38e1bc85e">
  <xsd:schema xmlns:xsd="http://www.w3.org/2001/XMLSchema" xmlns:xs="http://www.w3.org/2001/XMLSchema" xmlns:p="http://schemas.microsoft.com/office/2006/metadata/properties" xmlns:ns2="efe60363-08b4-405a-a532-3e2227fd95c1" xmlns:ns3="e5840ab5-e3a8-4a1c-bc0e-a6916d0f67b5" targetNamespace="http://schemas.microsoft.com/office/2006/metadata/properties" ma:root="true" ma:fieldsID="9f606781fc827dc4a2ba20ff1cdc02d2" ns2:_="" ns3:_="">
    <xsd:import namespace="efe60363-08b4-405a-a532-3e2227fd95c1"/>
    <xsd:import namespace="e5840ab5-e3a8-4a1c-bc0e-a6916d0f67b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e60363-08b4-405a-a532-3e2227fd95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25a26606-5c73-4822-bc95-38ee462397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840ab5-e3a8-4a1c-bc0e-a6916d0f67b5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00bf0e85-4383-4846-b72c-7a0737eb5103}" ma:internalName="TaxCatchAll" ma:showField="CatchAllData" ma:web="e5840ab5-e3a8-4a1c-bc0e-a6916d0f6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840ab5-e3a8-4a1c-bc0e-a6916d0f67b5" xsi:nil="true"/>
    <lcf76f155ced4ddcb4097134ff3c332f xmlns="efe60363-08b4-405a-a532-3e2227fd95c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E1DA523-F8D5-4382-B422-D2D7B42226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e60363-08b4-405a-a532-3e2227fd95c1"/>
    <ds:schemaRef ds:uri="e5840ab5-e3a8-4a1c-bc0e-a6916d0f67b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BB97B27-CD8D-4E65-8F95-8536FA59D3E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852239D-4554-4C4E-A393-D20F6A4F6240}">
  <ds:schemaRefs>
    <ds:schemaRef ds:uri="http://schemas.microsoft.com/office/2006/metadata/properties"/>
    <ds:schemaRef ds:uri="http://purl.org/dc/elements/1.1/"/>
    <ds:schemaRef ds:uri="http://schemas.microsoft.com/office/2006/documentManagement/types"/>
    <ds:schemaRef ds:uri="a8560f5a-fdf8-4a9d-ac74-ab1c855bbff1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544372b8-7f52-4504-b703-9d7180182a82"/>
    <ds:schemaRef ds:uri="http://www.w3.org/XML/1998/namespace"/>
    <ds:schemaRef ds:uri="http://purl.org/dc/terms/"/>
    <ds:schemaRef ds:uri="e5840ab5-e3a8-4a1c-bc0e-a6916d0f67b5"/>
    <ds:schemaRef ds:uri="efe60363-08b4-405a-a532-3e2227fd95c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3611</TotalTime>
  <Words>1064</Words>
  <Application>Microsoft Office PowerPoint</Application>
  <PresentationFormat>A4 210 x 297 mm</PresentationFormat>
  <Paragraphs>86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1" baseType="lpstr">
      <vt:lpstr>Meiryo UI</vt:lpstr>
      <vt:lpstr>メイリオ</vt:lpstr>
      <vt:lpstr>游明朝</vt:lpstr>
      <vt:lpstr>Aptos</vt:lpstr>
      <vt:lpstr>Aptos Display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Yukie Ichihara</dc:creator>
  <cp:lastModifiedBy>城所 隆男</cp:lastModifiedBy>
  <cp:revision>66</cp:revision>
  <cp:lastPrinted>2026-01-15T07:41:13Z</cp:lastPrinted>
  <dcterms:created xsi:type="dcterms:W3CDTF">2025-06-30T14:04:05Z</dcterms:created>
  <dcterms:modified xsi:type="dcterms:W3CDTF">2026-09-29T06:20:38Z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0x01010006D56E9B3D7E554FB005889855FDE7D5</vt:lpwstr>
  </property>
  <property fmtid="{D5CDD505-2E9C-101B-9397-08002B2CF9AE}" pid="3" name="MediaServiceImageTags">
    <vt:lpwstr/>
  </property>
</Properties>
</file>